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61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68" r:id="rId17"/>
    <p:sldId id="272" r:id="rId18"/>
    <p:sldId id="269" r:id="rId19"/>
    <p:sldId id="270" r:id="rId20"/>
    <p:sldId id="273" r:id="rId21"/>
    <p:sldId id="274" r:id="rId22"/>
    <p:sldId id="275" r:id="rId23"/>
    <p:sldId id="276" r:id="rId24"/>
    <p:sldId id="278" r:id="rId25"/>
    <p:sldId id="279" r:id="rId26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62FB-9585-47E9-9F6C-AE8E567F3C45}" type="datetimeFigureOut">
              <a:rPr lang="ar-EG" smtClean="0"/>
              <a:pPr/>
              <a:t>30/11/1433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B1579-8CAD-48BC-A7A1-5ACE247644A4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Metabolic effects of </a:t>
            </a:r>
            <a:b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 &amp; glucagon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ENDO412</a:t>
            </a:r>
            <a:endParaRPr lang="ar-EG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WALY\Documents\lippincot photos\c23\23_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1" y="1571588"/>
            <a:ext cx="6500858" cy="5017056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Synthesis &amp; secretion of insulin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 of secretion of insulin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/>
            <a:endParaRPr lang="en-US" sz="2000" dirty="0" smtClean="0"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Insulin secretion by </a:t>
            </a: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-cells is coordinated with the release of glucagon by </a:t>
            </a: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-cells.</a:t>
            </a:r>
          </a:p>
          <a:p>
            <a:pPr algn="l" rtl="0"/>
            <a:endParaRPr lang="en-US" sz="12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Relative amounts of insulin &amp; glucagon released from the pancreas are regulated so that the rate of liver glucose production is equal to use of glucose by peripheral tissues.</a:t>
            </a:r>
          </a:p>
          <a:p>
            <a:pPr algn="l" rtl="0"/>
            <a:endParaRPr lang="en-US" sz="1200" dirty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In short: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Insulin is required for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storing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of glucose in liver.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Glucagon is required for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releasing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glucose from its stores in liver.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 So, both hormones secretion from pancreas has to be regulated according to needs of the body.</a:t>
            </a:r>
            <a:endParaRPr lang="en-US" sz="2000" dirty="0">
              <a:solidFill>
                <a:srgbClr val="333399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sz="2000" dirty="0" smtClean="0">
                <a:latin typeface="Cambria" pitchFamily="18" charset="0"/>
              </a:rPr>
              <a:t>1-</a:t>
            </a:r>
            <a:r>
              <a:rPr lang="en-US" dirty="0" smtClean="0"/>
              <a:t>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Factors stimulating of insulin secretion:</a:t>
            </a:r>
          </a:p>
          <a:p>
            <a:pPr algn="l" rtl="0">
              <a:buNone/>
            </a:pP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    </a:t>
            </a:r>
          </a:p>
          <a:p>
            <a:pPr algn="l" rtl="0">
              <a:buNone/>
            </a:pP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   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  </a:t>
            </a:r>
            <a:r>
              <a:rPr lang="en-US" sz="2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Glucose</a:t>
            </a:r>
            <a:r>
              <a:rPr lang="en-US" sz="20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ingestion (or carbohydrate rich meals) 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- </a:t>
            </a:r>
            <a:r>
              <a:rPr lang="en-US" sz="2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Amino Acids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- </a:t>
            </a:r>
            <a:r>
              <a:rPr lang="en-US" sz="2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Gastrointestinal hormones 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(as </a:t>
            </a:r>
            <a:r>
              <a:rPr lang="en-US" sz="1600" dirty="0" err="1" smtClean="0">
                <a:solidFill>
                  <a:srgbClr val="333399"/>
                </a:solidFill>
                <a:latin typeface="Cambria" pitchFamily="18" charset="0"/>
              </a:rPr>
              <a:t>cystokinines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 &amp; gastric-inhibitory polypeptides) increase 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                                         insulin secretion in response to oral glucose</a:t>
            </a:r>
          </a:p>
          <a:p>
            <a:pPr algn="l" rtl="0">
              <a:buNone/>
            </a:pPr>
            <a:endParaRPr lang="en-US" sz="1600" dirty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2-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Factors inhibiting insulin secretion</a:t>
            </a:r>
            <a:r>
              <a:rPr lang="en-US" sz="1600" i="1" dirty="0" smtClean="0">
                <a:solidFill>
                  <a:srgbClr val="FF0000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1200" dirty="0" smtClean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     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Decrease of synthesis of insulin occurs when there is a scarcity of diet fuel &amp; during periods of stress.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These effects are mediated by </a:t>
            </a:r>
            <a:r>
              <a:rPr lang="en-US" sz="2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epinephrine,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which causes rapid mobilization of energy-yielding fuels (including glucose from liver &amp; fatty acids from adipose tissue).</a:t>
            </a:r>
          </a:p>
          <a:p>
            <a:pPr algn="l" rtl="0">
              <a:buNone/>
            </a:pPr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</a:t>
            </a:r>
            <a:r>
              <a:rPr lang="en-US" sz="20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Epinephrine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binds to </a:t>
            </a: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-adrenergic receptors on </a:t>
            </a: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-cells resulting in decrease of insulin secretion.</a:t>
            </a:r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 of secretion of insulin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(cont.)</a:t>
            </a:r>
            <a:endParaRPr lang="ar-EG" sz="2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WALY\Documents\lippincot photos\c23\23_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71612"/>
            <a:ext cx="4929222" cy="4525963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Regulation of secretion of insulin </a:t>
            </a: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(cont.)</a:t>
            </a:r>
            <a:endParaRPr lang="ar-EG" sz="2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Metabolic effects of insulin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3714776" cy="31393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Carbohydrates Metabolism</a:t>
            </a:r>
          </a:p>
          <a:p>
            <a:pPr algn="ctr"/>
            <a:endParaRPr lang="en-US" dirty="0">
              <a:latin typeface="Cambria" pitchFamily="18" charset="0"/>
            </a:endParaRPr>
          </a:p>
          <a:p>
            <a:pPr algn="ctr"/>
            <a:r>
              <a:rPr lang="en-US" sz="1400" dirty="0" smtClean="0">
                <a:latin typeface="Cambria" pitchFamily="18" charset="0"/>
              </a:rPr>
              <a:t>Promotes storage of glucose</a:t>
            </a:r>
          </a:p>
          <a:p>
            <a:pPr algn="ctr"/>
            <a:endParaRPr lang="en-US" dirty="0">
              <a:latin typeface="Cambria" pitchFamily="18" charset="0"/>
            </a:endParaRPr>
          </a:p>
          <a:p>
            <a:pPr algn="l"/>
            <a:r>
              <a:rPr lang="en-US" dirty="0" smtClean="0">
                <a:latin typeface="Cambria" pitchFamily="18" charset="0"/>
              </a:rPr>
              <a:t>  </a:t>
            </a:r>
            <a:r>
              <a:rPr lang="en-US" sz="1400" b="1" dirty="0" smtClean="0">
                <a:latin typeface="Cambria" pitchFamily="18" charset="0"/>
              </a:rPr>
              <a:t>Liver</a:t>
            </a:r>
            <a:r>
              <a:rPr lang="en-US" sz="1400" dirty="0" smtClean="0">
                <a:latin typeface="Cambria" pitchFamily="18" charset="0"/>
              </a:rPr>
              <a:t>                        </a:t>
            </a:r>
            <a:r>
              <a:rPr lang="en-US" sz="1400" b="1" dirty="0" smtClean="0">
                <a:latin typeface="Cambria" pitchFamily="18" charset="0"/>
              </a:rPr>
              <a:t>Muscles</a:t>
            </a:r>
            <a:r>
              <a:rPr lang="en-US" sz="1400" dirty="0" smtClean="0">
                <a:latin typeface="Cambria" pitchFamily="18" charset="0"/>
              </a:rPr>
              <a:t>                  </a:t>
            </a:r>
            <a:r>
              <a:rPr lang="en-US" sz="1400" b="1" dirty="0" smtClean="0">
                <a:latin typeface="Cambria" pitchFamily="18" charset="0"/>
              </a:rPr>
              <a:t>adipose</a:t>
            </a:r>
          </a:p>
          <a:p>
            <a:pPr algn="l"/>
            <a:endParaRPr lang="en-US" dirty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Glycogen                         </a:t>
            </a:r>
            <a:r>
              <a:rPr lang="en-US" sz="1200" dirty="0" err="1" smtClean="0">
                <a:latin typeface="Cambria" pitchFamily="18" charset="0"/>
              </a:rPr>
              <a:t>Glycogen</a:t>
            </a:r>
            <a:r>
              <a:rPr lang="en-US" sz="1200" dirty="0" smtClean="0">
                <a:latin typeface="Cambria" pitchFamily="18" charset="0"/>
              </a:rPr>
              <a:t>                     uptake of  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Synthesis                        </a:t>
            </a:r>
            <a:r>
              <a:rPr lang="en-US" sz="1200" dirty="0" err="1" smtClean="0">
                <a:latin typeface="Cambria" pitchFamily="18" charset="0"/>
              </a:rPr>
              <a:t>Synthesis</a:t>
            </a:r>
            <a:r>
              <a:rPr lang="en-US" sz="1200" dirty="0" smtClean="0">
                <a:latin typeface="Cambria" pitchFamily="18" charset="0"/>
              </a:rPr>
              <a:t>                      glucose</a:t>
            </a:r>
          </a:p>
          <a:p>
            <a:pPr algn="l"/>
            <a:endParaRPr lang="en-US" sz="1200" dirty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Gluconeogenesis           Intake of 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          glucose</a:t>
            </a:r>
            <a:endParaRPr lang="en-US" sz="1200" dirty="0">
              <a:latin typeface="Cambria" pitchFamily="18" charset="0"/>
            </a:endParaRPr>
          </a:p>
          <a:p>
            <a:pPr algn="l"/>
            <a:r>
              <a:rPr lang="en-US" sz="1200" dirty="0" err="1" smtClean="0">
                <a:latin typeface="Cambria" pitchFamily="18" charset="0"/>
              </a:rPr>
              <a:t>Glycogenlysis</a:t>
            </a:r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dirty="0" smtClean="0">
                <a:latin typeface="Cambria" pitchFamily="18" charset="0"/>
              </a:rPr>
              <a:t>   </a:t>
            </a:r>
            <a:r>
              <a:rPr lang="en-US" dirty="0" smtClean="0"/>
              <a:t>    </a:t>
            </a:r>
            <a:endParaRPr lang="ar-EG" dirty="0"/>
          </a:p>
        </p:txBody>
      </p:sp>
      <p:sp>
        <p:nvSpPr>
          <p:cNvPr id="5" name="TextBox 4"/>
          <p:cNvSpPr txBox="1"/>
          <p:nvPr/>
        </p:nvSpPr>
        <p:spPr>
          <a:xfrm>
            <a:off x="3203414" y="1785926"/>
            <a:ext cx="2916119" cy="1107996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ipids Metabolism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</a:t>
            </a:r>
            <a:r>
              <a:rPr lang="en-US" sz="1200" dirty="0" smtClean="0">
                <a:latin typeface="Cambria" pitchFamily="18" charset="0"/>
              </a:rPr>
              <a:t>TAG                              </a:t>
            </a:r>
            <a:r>
              <a:rPr lang="en-US" sz="1200" dirty="0" err="1" smtClean="0">
                <a:latin typeface="Cambria" pitchFamily="18" charset="0"/>
              </a:rPr>
              <a:t>TAG</a:t>
            </a:r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</a:t>
            </a:r>
            <a:r>
              <a:rPr lang="en-US" sz="1200" dirty="0" err="1" smtClean="0">
                <a:latin typeface="Cambria" pitchFamily="18" charset="0"/>
              </a:rPr>
              <a:t>Degrad</a:t>
            </a:r>
            <a:r>
              <a:rPr lang="en-US" sz="1200" dirty="0" smtClean="0">
                <a:latin typeface="Cambria" pitchFamily="18" charset="0"/>
              </a:rPr>
              <a:t>.                      </a:t>
            </a:r>
            <a:r>
              <a:rPr lang="en-US" sz="1200" dirty="0" err="1" smtClean="0">
                <a:latin typeface="Cambria" pitchFamily="18" charset="0"/>
              </a:rPr>
              <a:t>Synth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7026" y="1785926"/>
            <a:ext cx="2419188" cy="1292662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rotein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ynthesis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Entry of AA into cells</a:t>
            </a: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Protein </a:t>
            </a:r>
            <a:r>
              <a:rPr lang="en-US" sz="1200" dirty="0" err="1" smtClean="0">
                <a:latin typeface="Cambria" pitchFamily="18" charset="0"/>
              </a:rPr>
              <a:t>Synth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321703" y="3607595"/>
            <a:ext cx="357190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929456" y="3571082"/>
            <a:ext cx="285752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286646" y="4428338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3608381" y="3535363"/>
            <a:ext cx="357190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4251323" y="2678107"/>
            <a:ext cx="356396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5393934" y="2607066"/>
            <a:ext cx="357190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7537471" y="2463793"/>
            <a:ext cx="356396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2000232" y="228599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857224" y="2643182"/>
            <a:ext cx="128588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2035951" y="275033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143108" y="2643182"/>
            <a:ext cx="121444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 flipV="1">
            <a:off x="4071934" y="2214554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714876" y="221455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7108843" y="22494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2322100" y="4107264"/>
            <a:ext cx="357190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1428331" y="4072339"/>
            <a:ext cx="28654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7108843" y="2892421"/>
            <a:ext cx="356396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6146" name="Picture 2" descr="C:\Users\ALWALY\Documents\lippincot photos\c23\23_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349863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Mechanism of action of insulin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122" name="Picture 2" descr="C:\Users\ALWALY\Documents\lippincot photos\c23\23_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00174"/>
            <a:ext cx="4786346" cy="51598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785926"/>
            <a:ext cx="4714908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>
                <a:latin typeface="Cambria" pitchFamily="18" charset="0"/>
              </a:rPr>
              <a:t> </a:t>
            </a:r>
            <a:r>
              <a:rPr lang="en-US" b="1" dirty="0" smtClean="0">
                <a:latin typeface="Cambria" pitchFamily="18" charset="0"/>
              </a:rPr>
              <a:t>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Binding 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Of Insulin on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-cells</a:t>
            </a:r>
          </a:p>
          <a:p>
            <a:pPr algn="ctr"/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Cambria" pitchFamily="18" charset="0"/>
              </a:rPr>
              <a:t>Phosphorylation</a:t>
            </a:r>
            <a:endParaRPr lang="en-US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Cambria" pitchFamily="18" charset="0"/>
              </a:rPr>
              <a:t>o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f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-cells</a:t>
            </a:r>
          </a:p>
          <a:p>
            <a:pPr algn="ctr"/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Cambria" pitchFamily="18" charset="0"/>
              </a:rPr>
              <a:t>Phosphorylation</a:t>
            </a:r>
            <a:endParaRPr lang="en-US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Cambria" pitchFamily="18" charset="0"/>
              </a:rPr>
              <a:t>o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f IRS</a:t>
            </a:r>
          </a:p>
          <a:p>
            <a:pPr algn="ctr"/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CHANGES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IN   </a:t>
            </a:r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l"/>
            <a:endParaRPr lang="en-US" b="1" dirty="0">
              <a:solidFill>
                <a:srgbClr val="FF0000"/>
              </a:solidFill>
              <a:latin typeface="Cambria" pitchFamily="18" charset="0"/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     Gene              Metabolism            Growth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  <a:latin typeface="Cambria" pitchFamily="18" charset="0"/>
              </a:rPr>
              <a:t>Expression</a:t>
            </a:r>
            <a:endParaRPr lang="ar-EG" b="1" dirty="0">
              <a:solidFill>
                <a:srgbClr val="FF0000"/>
              </a:solidFill>
              <a:latin typeface="Cambria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2465373" y="253523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2393935" y="346392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322497" y="467837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1142976" y="5572140"/>
            <a:ext cx="128588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2465373" y="582137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928926" y="5572140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Mechanism of action of insulin</a:t>
            </a: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Membrane effects of insulin</a:t>
            </a: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7170" name="Picture 2" descr="C:\Users\ALWALY\Documents\lippincot photos\c23\23_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571612"/>
            <a:ext cx="5276257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1785926"/>
            <a:ext cx="6826742" cy="452431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Glucose transport in some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tissues as skeletal muscles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&amp; </a:t>
            </a:r>
            <a:r>
              <a:rPr lang="en-US" dirty="0" err="1" smtClean="0">
                <a:solidFill>
                  <a:srgbClr val="333399"/>
                </a:solidFill>
              </a:rPr>
              <a:t>adipocytes</a:t>
            </a:r>
            <a:r>
              <a:rPr lang="en-US" dirty="0" smtClean="0">
                <a:solidFill>
                  <a:srgbClr val="333399"/>
                </a:solidFill>
              </a:rPr>
              <a:t> increase in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the presence of insulin </a:t>
            </a:r>
          </a:p>
          <a:p>
            <a:pPr algn="l"/>
            <a:endParaRPr lang="en-US" dirty="0">
              <a:solidFill>
                <a:srgbClr val="333399"/>
              </a:solidFill>
            </a:endParaRP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Insulin promotes the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recruitment of insulin-sensitive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glucose transporters (GLUT-4)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from a pool located in 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intracellular vesicles </a:t>
            </a:r>
          </a:p>
          <a:p>
            <a:pPr algn="l"/>
            <a:endParaRPr lang="en-US" dirty="0">
              <a:solidFill>
                <a:srgbClr val="333399"/>
              </a:solidFill>
            </a:endParaRPr>
          </a:p>
          <a:p>
            <a:pPr algn="l"/>
            <a:endParaRPr lang="en-US" dirty="0" smtClean="0">
              <a:solidFill>
                <a:srgbClr val="333399"/>
              </a:solidFill>
            </a:endParaRP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N.B. Some tissues do not depend on insulin for glucose transport</a:t>
            </a:r>
          </a:p>
          <a:p>
            <a:pPr algn="l"/>
            <a:r>
              <a:rPr lang="en-US" dirty="0" smtClean="0">
                <a:solidFill>
                  <a:srgbClr val="333399"/>
                </a:solidFill>
              </a:rPr>
              <a:t>As Liver cells, RBCs, neurons, intestinal mucosa, renal tubules &amp; cornea</a:t>
            </a:r>
          </a:p>
          <a:p>
            <a:pPr algn="l"/>
            <a:r>
              <a:rPr lang="en-US" dirty="0" smtClean="0"/>
              <a:t>  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sz="21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Binding of insulin to its receptors on various cells provoke a </a:t>
            </a:r>
          </a:p>
          <a:p>
            <a:pPr algn="ctr" rtl="0">
              <a:buNone/>
            </a:pPr>
            <a:r>
              <a:rPr lang="en-US" sz="21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wide range of actions that varies in time course. </a:t>
            </a:r>
          </a:p>
          <a:p>
            <a:pPr algn="ctr" rtl="0">
              <a:buNone/>
            </a:pPr>
            <a:r>
              <a:rPr lang="en-US" sz="21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Some may occur immediately within few seconds, while others need </a:t>
            </a:r>
          </a:p>
          <a:p>
            <a:pPr algn="ctr" rtl="0">
              <a:buNone/>
            </a:pPr>
            <a:r>
              <a:rPr lang="en-US" sz="21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days</a:t>
            </a:r>
          </a:p>
          <a:p>
            <a:pPr algn="l" rtl="0">
              <a:buNone/>
            </a:pPr>
            <a:endParaRPr lang="en-US" sz="2400" b="1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Immediate</a:t>
            </a:r>
            <a:r>
              <a:rPr lang="en-US" sz="1800" b="1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(within seconds): 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increased glucose transport into adipose tissue &amp; sk. </a:t>
            </a:r>
            <a:r>
              <a:rPr lang="en-US" sz="1800" dirty="0" err="1" smtClean="0">
                <a:solidFill>
                  <a:srgbClr val="333399"/>
                </a:solidFill>
                <a:latin typeface="Cambria" pitchFamily="18" charset="0"/>
              </a:rPr>
              <a:t>ms.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                        (membrane effect)</a:t>
            </a:r>
          </a:p>
          <a:p>
            <a:pPr algn="l" rtl="0">
              <a:buNone/>
            </a:pPr>
            <a:endParaRPr lang="en-US" sz="1800" b="1" dirty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Within minutes to hours</a:t>
            </a:r>
            <a:r>
              <a:rPr lang="en-US" sz="1800" b="1" dirty="0" smtClean="0">
                <a:solidFill>
                  <a:srgbClr val="333399"/>
                </a:solidFill>
                <a:latin typeface="Cambria" pitchFamily="18" charset="0"/>
              </a:rPr>
              <a:t>: 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changes in activity of enzymes.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                 (</a:t>
            </a:r>
            <a:r>
              <a:rPr lang="en-US" sz="1800" dirty="0" err="1" smtClean="0">
                <a:solidFill>
                  <a:srgbClr val="333399"/>
                </a:solidFill>
                <a:latin typeface="Cambria" pitchFamily="18" charset="0"/>
              </a:rPr>
              <a:t>phosphorylation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of proteins i.e. enzymes)                                           </a:t>
            </a:r>
          </a:p>
          <a:p>
            <a:pPr algn="l" rtl="0">
              <a:buNone/>
            </a:pPr>
            <a:endParaRPr lang="en-US" sz="1800" b="1" dirty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Within hours to days</a:t>
            </a:r>
            <a:r>
              <a:rPr lang="en-US" sz="1800" b="1" dirty="0" smtClean="0">
                <a:solidFill>
                  <a:srgbClr val="333399"/>
                </a:solidFill>
                <a:latin typeface="Cambria" pitchFamily="18" charset="0"/>
              </a:rPr>
              <a:t>: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increase amounts of many enzymes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(increase in gene expression  with increase in mRNA &amp; enzyme </a:t>
            </a:r>
            <a:r>
              <a:rPr lang="en-US" sz="1800" dirty="0" err="1" smtClean="0">
                <a:solidFill>
                  <a:srgbClr val="333399"/>
                </a:solidFill>
                <a:latin typeface="Cambria" pitchFamily="18" charset="0"/>
              </a:rPr>
              <a:t>synth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.)</a:t>
            </a:r>
          </a:p>
          <a:p>
            <a:pPr algn="l" rtl="0"/>
            <a:endParaRPr lang="ar-EG" dirty="0">
              <a:solidFill>
                <a:srgbClr val="333399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Time course of action of insulin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 rtl="0">
              <a:buNone/>
            </a:pPr>
            <a:endParaRPr lang="en-US" sz="2400" dirty="0" smtClean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Binding of insulin to its receptors is followed by internalization of hormone-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receptor complex. </a:t>
            </a:r>
          </a:p>
          <a:p>
            <a:pPr algn="l" rtl="0">
              <a:buNone/>
            </a:pPr>
            <a:endParaRPr lang="en-US" sz="18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Once inside cells, insulin is degraded in </a:t>
            </a:r>
            <a:r>
              <a:rPr lang="en-US" sz="1800" dirty="0" err="1" smtClean="0">
                <a:solidFill>
                  <a:srgbClr val="333399"/>
                </a:solidFill>
                <a:latin typeface="Cambria" pitchFamily="18" charset="0"/>
              </a:rPr>
              <a:t>lysosomes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.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Receptors are either degraded or recycled to cell surface. </a:t>
            </a:r>
          </a:p>
          <a:p>
            <a:pPr algn="l" rtl="0">
              <a:buNone/>
            </a:pPr>
            <a:endParaRPr lang="en-US" sz="18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Elevated levels of insulin promote the degradation of receptors, with a decrease in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the number of surface receptors (a type of down regulation)</a:t>
            </a:r>
            <a:endParaRPr lang="ar-EG" sz="1800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pPr rtl="0"/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Down regulation of action of insulin</a:t>
            </a:r>
            <a:b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(Receptor Regulation)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Introduction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01122" cy="4829196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endParaRPr lang="en-US" sz="2000" dirty="0" smtClean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Fuels are </a:t>
            </a:r>
            <a:r>
              <a:rPr lang="en-US" sz="1800" dirty="0" err="1" smtClean="0">
                <a:solidFill>
                  <a:srgbClr val="333399"/>
                </a:solidFill>
                <a:latin typeface="Cambria" pitchFamily="18" charset="0"/>
              </a:rPr>
              <a:t>biomolecules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(as carbohydrates, lipids &amp; proteins) that can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yield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energy in the form of ATP on (catabolism or degradation).  This energy  (ATP) that can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be used for all biological processes of the cells.  </a:t>
            </a:r>
          </a:p>
          <a:p>
            <a:pPr algn="l" rtl="0">
              <a:buNone/>
            </a:pPr>
            <a:endParaRPr lang="en-US" sz="18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Fuels can be also </a:t>
            </a: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stored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in certain sites of the body in the form of larger molecules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(anabolism or building) to be released in case of demand. </a:t>
            </a:r>
          </a:p>
          <a:p>
            <a:pPr algn="l" rtl="0">
              <a:buNone/>
            </a:pPr>
            <a:endParaRPr lang="en-US" sz="1800" dirty="0" smtClean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These procedures  (catabolism &amp; anabolism) are called </a:t>
            </a:r>
            <a:r>
              <a:rPr 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energy metabolism</a:t>
            </a:r>
            <a:r>
              <a:rPr lang="en-US" sz="1800" dirty="0" smtClean="0">
                <a:latin typeface="Cambria" pitchFamily="18" charset="0"/>
              </a:rPr>
              <a:t>.</a:t>
            </a:r>
          </a:p>
          <a:p>
            <a:pPr algn="l" rtl="0">
              <a:buNone/>
            </a:pPr>
            <a:endParaRPr lang="en-US" sz="1800" dirty="0">
              <a:latin typeface="Cambria" pitchFamily="18" charset="0"/>
            </a:endParaRPr>
          </a:p>
          <a:p>
            <a:pPr algn="ctr" rtl="0">
              <a:buNone/>
            </a:pP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Energy metabolism occurs mainly in 4 organs; liver, adipose, muscles &amp; brain, in </a:t>
            </a:r>
          </a:p>
          <a:p>
            <a:pPr algn="ctr" rtl="0">
              <a:buNone/>
            </a:pP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which energy is stored, produced &amp; released according to needs of the body.</a:t>
            </a:r>
          </a:p>
          <a:p>
            <a:pPr algn="ctr" rtl="0">
              <a:buNone/>
            </a:pP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These 4 organs communicate in a way that one of them produces substrates for another.</a:t>
            </a:r>
          </a:p>
          <a:p>
            <a:pPr algn="l" rtl="0">
              <a:buNone/>
            </a:pPr>
            <a:endParaRPr lang="en-US" sz="1800" dirty="0" smtClean="0">
              <a:latin typeface="Cambria" pitchFamily="18" charset="0"/>
            </a:endParaRPr>
          </a:p>
          <a:p>
            <a:pPr algn="ctr" rtl="0">
              <a:buNone/>
            </a:pP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Among these 4 organs, energy metabolism is integrated  &amp; regulated primarily by the action of insulin &amp; glucagon </a:t>
            </a:r>
          </a:p>
          <a:p>
            <a:pPr algn="ctr" rtl="0">
              <a:buNone/>
            </a:pP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(with </a:t>
            </a:r>
            <a:r>
              <a:rPr lang="en-US" sz="1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catecholamines</a:t>
            </a:r>
            <a:r>
              <a:rPr lang="en-US" sz="1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plays a supporting role).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</a:t>
            </a:r>
            <a:endParaRPr lang="ar-EG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Glucagon is a single polypeptide chain  hormone secreted by </a:t>
            </a: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-cells of islets of </a:t>
            </a:r>
            <a:r>
              <a:rPr lang="en-US" sz="2000" dirty="0" err="1" smtClean="0">
                <a:solidFill>
                  <a:srgbClr val="333399"/>
                </a:solidFill>
                <a:latin typeface="Cambria" pitchFamily="18" charset="0"/>
              </a:rPr>
              <a:t>Langerhands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of the pancreas.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It is one of a group of hormones (glucagon, epinephrine, cortisol &amp; growth hormone) that oppose many actions of insulin (anti-insulin hormones or </a:t>
            </a:r>
            <a:r>
              <a:rPr lang="en-US" sz="2000" dirty="0" err="1" smtClean="0">
                <a:solidFill>
                  <a:srgbClr val="333399"/>
                </a:solidFill>
                <a:latin typeface="Cambria" pitchFamily="18" charset="0"/>
              </a:rPr>
              <a:t>diabetogenic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hormones).</a:t>
            </a:r>
          </a:p>
          <a:p>
            <a:pPr algn="l" rtl="0"/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Glucagon mainly acts by maintaining blood glucose level by increasing </a:t>
            </a:r>
            <a:r>
              <a:rPr lang="en-US" sz="2000" dirty="0" err="1" smtClean="0">
                <a:solidFill>
                  <a:srgbClr val="333399"/>
                </a:solidFill>
                <a:latin typeface="Cambria" pitchFamily="18" charset="0"/>
              </a:rPr>
              <a:t>glycogenlysis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&amp; gluconeogenesis in liver cells</a:t>
            </a:r>
            <a:r>
              <a:rPr lang="en-US" sz="2400" dirty="0" smtClean="0">
                <a:solidFill>
                  <a:srgbClr val="333399"/>
                </a:solidFill>
                <a:latin typeface="Cambria" pitchFamily="18" charset="0"/>
              </a:rPr>
              <a:t>. </a:t>
            </a:r>
            <a:endParaRPr lang="ar-EG" sz="2400" dirty="0">
              <a:solidFill>
                <a:srgbClr val="333399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Stimulation of glucagon actions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en-US" sz="2000" dirty="0" smtClean="0">
              <a:latin typeface="Symbol" pitchFamily="18" charset="2"/>
            </a:endParaRPr>
          </a:p>
          <a:p>
            <a:pPr algn="ctr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-cells are responsive to a variety of stimuli that signal hypoglycemia (actual or about to occur)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9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 secretion is increased by:</a:t>
            </a:r>
          </a:p>
          <a:p>
            <a:pPr algn="l" rtl="0">
              <a:buNone/>
            </a:pPr>
            <a:endParaRPr lang="en-US" sz="20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 rtl="0">
              <a:buNone/>
            </a:pPr>
            <a:endParaRPr lang="en-US" sz="12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1-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Low blood glucose in blood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During an overnight or prolonged fasting, elevated glucagon levels prevent hypoglycemia.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2-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Amino acids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: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Amino acids released from meals containing protein stimulate both glucagon &amp; insulin.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In this case, glucagon prevents the hypoglycemia that would occur as a result of increased insulin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   secretion after a protein meal.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3-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Epinephrine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: 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Epinephrine is released either by adrenal medulla or by sympathetic innervations of pancreas or both)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in cases of stress, trauma or severe exercise.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In these cases, glucagon levels are elevated to be ready for the possibility of increased glucose use.</a:t>
            </a:r>
          </a:p>
          <a:p>
            <a:pPr algn="l" rtl="0">
              <a:buNone/>
            </a:pPr>
            <a:endParaRPr lang="ar-EG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 secretion is significantly decreased by :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- Elevated blood glucose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-  Insulin</a:t>
            </a:r>
          </a:p>
          <a:p>
            <a:pPr algn="l" rtl="0">
              <a:buNone/>
            </a:pPr>
            <a:endParaRPr lang="en-US" sz="20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Both substances are increased following  ingestion of glucose or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  carbohydrate-rich meal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Inhibition of glucagon actions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Stimulation &amp; Inhibition of </a:t>
            </a:r>
            <a:b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 release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 descr="C:\Users\ALWALY\Documents\lippincot photos\c23\23_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50059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Metabolic effects of glucagon</a:t>
            </a:r>
            <a:endParaRPr lang="ar-EG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3714776" cy="2523768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Carbohydrates Metabolism</a:t>
            </a:r>
          </a:p>
          <a:p>
            <a:pPr algn="ctr"/>
            <a:endParaRPr lang="en-US" dirty="0">
              <a:latin typeface="Cambria" pitchFamily="18" charset="0"/>
            </a:endParaRPr>
          </a:p>
          <a:p>
            <a:pPr algn="ctr"/>
            <a:r>
              <a:rPr lang="en-US" sz="1400" dirty="0" smtClean="0">
                <a:latin typeface="Cambria" pitchFamily="18" charset="0"/>
              </a:rPr>
              <a:t>Increases blood glucose</a:t>
            </a:r>
          </a:p>
          <a:p>
            <a:pPr algn="ctr"/>
            <a:endParaRPr lang="en-US" dirty="0">
              <a:latin typeface="Cambria" pitchFamily="18" charset="0"/>
            </a:endParaRPr>
          </a:p>
          <a:p>
            <a:pPr algn="l"/>
            <a:r>
              <a:rPr lang="en-US" dirty="0" smtClean="0">
                <a:latin typeface="Cambria" pitchFamily="18" charset="0"/>
              </a:rPr>
              <a:t>                               </a:t>
            </a:r>
            <a:r>
              <a:rPr lang="en-US" sz="1400" b="1" dirty="0" smtClean="0">
                <a:latin typeface="Cambria" pitchFamily="18" charset="0"/>
              </a:rPr>
              <a:t>Liver</a:t>
            </a:r>
          </a:p>
          <a:p>
            <a:pPr algn="l"/>
            <a:endParaRPr lang="en-US" dirty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    </a:t>
            </a:r>
            <a:r>
              <a:rPr lang="en-US" sz="1200" dirty="0" err="1" smtClean="0">
                <a:latin typeface="Cambria" pitchFamily="18" charset="0"/>
              </a:rPr>
              <a:t>Glycogenlysis</a:t>
            </a:r>
            <a:r>
              <a:rPr lang="en-US" sz="1200" dirty="0" smtClean="0">
                <a:latin typeface="Cambria" pitchFamily="18" charset="0"/>
              </a:rPr>
              <a:t> 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</a:t>
            </a:r>
            <a:endParaRPr lang="en-US" sz="1200" dirty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 Gluconeogenesis</a:t>
            </a:r>
            <a:endParaRPr lang="en-US" sz="1200" dirty="0">
              <a:latin typeface="Cambria" pitchFamily="18" charset="0"/>
            </a:endParaRPr>
          </a:p>
          <a:p>
            <a:pPr algn="l"/>
            <a:r>
              <a:rPr lang="en-US" dirty="0" smtClean="0">
                <a:latin typeface="Cambria" pitchFamily="18" charset="0"/>
              </a:rPr>
              <a:t>   </a:t>
            </a:r>
            <a:r>
              <a:rPr lang="en-US" dirty="0" smtClean="0"/>
              <a:t>    </a:t>
            </a:r>
            <a:endParaRPr lang="ar-EG" dirty="0"/>
          </a:p>
        </p:txBody>
      </p:sp>
      <p:sp>
        <p:nvSpPr>
          <p:cNvPr id="5" name="TextBox 4"/>
          <p:cNvSpPr txBox="1"/>
          <p:nvPr/>
        </p:nvSpPr>
        <p:spPr>
          <a:xfrm>
            <a:off x="3203414" y="1785926"/>
            <a:ext cx="3379708" cy="2769989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ipids Metabolism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</a:t>
            </a:r>
            <a:r>
              <a:rPr lang="en-US" sz="1200" dirty="0" smtClean="0">
                <a:latin typeface="Cambria" pitchFamily="18" charset="0"/>
              </a:rPr>
              <a:t>TAG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   </a:t>
            </a:r>
            <a:r>
              <a:rPr lang="en-US" sz="1200" dirty="0" err="1" smtClean="0">
                <a:latin typeface="Cambria" pitchFamily="18" charset="0"/>
              </a:rPr>
              <a:t>Degrad</a:t>
            </a:r>
            <a:r>
              <a:rPr lang="en-US" sz="1200" dirty="0" smtClean="0">
                <a:latin typeface="Cambria" pitchFamily="18" charset="0"/>
              </a:rPr>
              <a:t>.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in adipose tissue</a:t>
            </a: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fatty acids 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        in liver    </a:t>
            </a: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</a:t>
            </a:r>
            <a:r>
              <a:rPr lang="en-US" sz="1200" dirty="0" err="1" smtClean="0">
                <a:latin typeface="Cambria" pitchFamily="18" charset="0"/>
              </a:rPr>
              <a:t>ketone</a:t>
            </a:r>
            <a:r>
              <a:rPr lang="en-US" sz="1200" dirty="0" smtClean="0">
                <a:latin typeface="Cambria" pitchFamily="18" charset="0"/>
              </a:rPr>
              <a:t> bodies</a:t>
            </a:r>
          </a:p>
          <a:p>
            <a:pPr algn="l"/>
            <a:r>
              <a:rPr lang="en-US" sz="1200" dirty="0" smtClean="0">
                <a:latin typeface="Cambria" pitchFamily="18" charset="0"/>
              </a:rPr>
              <a:t>                               (</a:t>
            </a:r>
            <a:r>
              <a:rPr lang="en-US" sz="1200" dirty="0" err="1" smtClean="0">
                <a:latin typeface="Cambria" pitchFamily="18" charset="0"/>
              </a:rPr>
              <a:t>ketpgenesis</a:t>
            </a:r>
            <a:r>
              <a:rPr lang="en-US" sz="1200" dirty="0" smtClean="0">
                <a:latin typeface="Cambria" pitchFamily="18" charset="0"/>
              </a:rPr>
              <a:t>)                 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7026" y="1785926"/>
            <a:ext cx="2623219" cy="1754326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rotein Metabolism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        Uptake of AA by liver      </a:t>
            </a: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endParaRPr lang="en-US" sz="1200" dirty="0" smtClean="0">
              <a:latin typeface="Cambria" pitchFamily="18" charset="0"/>
            </a:endParaRPr>
          </a:p>
          <a:p>
            <a:pPr algn="l"/>
            <a:r>
              <a:rPr lang="en-US" sz="1200" dirty="0" smtClean="0">
                <a:latin typeface="Cambria" pitchFamily="18" charset="0"/>
              </a:rPr>
              <a:t>Carbon skeleton for </a:t>
            </a:r>
            <a:r>
              <a:rPr lang="en-US" sz="1200" dirty="0" err="1" smtClean="0">
                <a:latin typeface="Cambria" pitchFamily="18" charset="0"/>
              </a:rPr>
              <a:t>gluco</a:t>
            </a:r>
            <a:r>
              <a:rPr lang="en-US" sz="1200" dirty="0" smtClean="0">
                <a:latin typeface="Cambria" pitchFamily="18" charset="0"/>
              </a:rPr>
              <a:t> </a:t>
            </a:r>
            <a:r>
              <a:rPr lang="en-US" sz="1200" dirty="0" err="1" smtClean="0">
                <a:latin typeface="Cambria" pitchFamily="18" charset="0"/>
              </a:rPr>
              <a:t>neogenesis</a:t>
            </a:r>
            <a:endParaRPr lang="en-US" sz="1200" dirty="0" smtClean="0">
              <a:latin typeface="Cambria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2608249" y="3392487"/>
            <a:ext cx="214314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965306" y="2607066"/>
            <a:ext cx="357190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7823223" y="2463793"/>
            <a:ext cx="356396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2036745" y="2250273"/>
            <a:ext cx="21352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4607719" y="232171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7108843" y="22494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2607852" y="3821512"/>
            <a:ext cx="214314" cy="79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1999438" y="2786058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4572000" y="321468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4608513" y="396399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6965967" y="2964653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Mechanism of action of glucagon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LWALY\Documents\lippincot photos\c23\23_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7364"/>
            <a:ext cx="507209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Organ map during the absorptive state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showing intertissue relationship</a:t>
            </a:r>
            <a:endParaRPr lang="ar-EG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 descr="C:\Users\ALWALY\Documents\lippincot photos\c24\24_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429420" cy="4894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827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WALY\Documents\lippincot photos\c24\24_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22684" y="1600200"/>
            <a:ext cx="3498632" cy="45259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Organ map during the fasting state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showing intertissue relationship</a:t>
            </a:r>
            <a:endParaRPr lang="ar-EG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4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6" name="Picture 2" descr="C:\Users\ALWALY\Documents\lippincot photos\c23\23_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857232"/>
            <a:ext cx="4143404" cy="5360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l" rtl="0"/>
            <a:endParaRPr lang="en-US" sz="1800" dirty="0">
              <a:latin typeface="Cambria" pitchFamily="18" charset="0"/>
            </a:endParaRPr>
          </a:p>
          <a:p>
            <a:pPr algn="l" rtl="0"/>
            <a:r>
              <a:rPr lang="en-US" sz="3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conclusion:</a:t>
            </a:r>
          </a:p>
          <a:p>
            <a:pPr algn="l" rtl="0"/>
            <a:endParaRPr lang="en-US" sz="1800" dirty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latin typeface="Cambria" pitchFamily="18" charset="0"/>
              </a:rPr>
              <a:t>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case of well-fed state (directly after ingestion of a meal):</a:t>
            </a:r>
          </a:p>
          <a:p>
            <a:pPr algn="l" rtl="0">
              <a:buNone/>
            </a:pPr>
            <a:r>
              <a:rPr lang="en-US" sz="1800" dirty="0">
                <a:latin typeface="Cambria" pitchFamily="18" charset="0"/>
              </a:rPr>
              <a:t> </a:t>
            </a:r>
            <a:r>
              <a:rPr lang="en-US" sz="1800" dirty="0" smtClean="0">
                <a:latin typeface="Cambria" pitchFamily="18" charset="0"/>
              </a:rPr>
              <a:t>     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There is a abundance of  energy yielding fuels (glucose etc..) more than actual body needs for energy.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Excess of fuels (energy) is </a:t>
            </a:r>
            <a:r>
              <a:rPr lang="en-US" sz="1800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stored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by help of  </a:t>
            </a: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hormone.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(</a:t>
            </a:r>
            <a:r>
              <a:rPr lang="en-US" sz="18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anabolic pathways)</a:t>
            </a:r>
          </a:p>
          <a:p>
            <a:pPr algn="l" rtl="0">
              <a:buNone/>
            </a:pPr>
            <a:endParaRPr lang="en-US" sz="1800" dirty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 case of stress or prolonged fasting  (post absorptive):</a:t>
            </a:r>
          </a:p>
          <a:p>
            <a:pPr algn="l" rtl="0">
              <a:buNone/>
            </a:pPr>
            <a:endParaRPr lang="en-US" sz="1800" dirty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 These is a lack in energy-yielding fuels to give sufficient energy to all body.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Stored fuels are </a:t>
            </a:r>
            <a:r>
              <a:rPr lang="en-US" sz="1800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released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to be available for </a:t>
            </a:r>
            <a:r>
              <a:rPr lang="en-US" sz="1800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used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by cells of the body by the help 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of </a:t>
            </a: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GLUCAGON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hormone. </a:t>
            </a:r>
          </a:p>
          <a:p>
            <a:pPr algn="l" rtl="0">
              <a:buNone/>
            </a:pP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  Also, </a:t>
            </a:r>
            <a:r>
              <a:rPr lang="en-US" sz="18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epinephrine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plays a role in this status. </a:t>
            </a:r>
          </a:p>
          <a:p>
            <a:pPr algn="l" rtl="0">
              <a:buNone/>
            </a:pPr>
            <a:r>
              <a:rPr lang="en-US" sz="1800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      (</a:t>
            </a:r>
            <a:r>
              <a:rPr lang="en-US" sz="18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catabolic pathways</a:t>
            </a:r>
            <a:r>
              <a:rPr lang="en-US" sz="1800" dirty="0" smtClean="0">
                <a:solidFill>
                  <a:srgbClr val="333399"/>
                </a:solidFill>
                <a:latin typeface="Cambria" pitchFamily="18" charset="0"/>
              </a:rPr>
              <a:t>)</a:t>
            </a:r>
          </a:p>
          <a:p>
            <a:pPr algn="l" rtl="0">
              <a:buNone/>
            </a:pPr>
            <a:r>
              <a:rPr lang="en-US" sz="1800" dirty="0">
                <a:latin typeface="Cambria" pitchFamily="18" charset="0"/>
              </a:rPr>
              <a:t> </a:t>
            </a:r>
            <a:r>
              <a:rPr lang="en-US" sz="1800" dirty="0" smtClean="0">
                <a:latin typeface="Cambria" pitchFamily="18" charset="0"/>
              </a:rPr>
              <a:t>    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Introduction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</a:rPr>
              <a:t>(cont.)</a:t>
            </a:r>
            <a:endParaRPr lang="ar-EG" sz="20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Insulin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>
              <a:buNone/>
            </a:pPr>
            <a:endParaRPr lang="en-US" sz="2000" dirty="0" smtClean="0"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b="1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Generally, insulin hormone is: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a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polypeptide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hormone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</a:p>
          <a:p>
            <a:pPr algn="l" rtl="0"/>
            <a:r>
              <a:rPr lang="en-US" sz="2000" dirty="0">
                <a:solidFill>
                  <a:srgbClr val="333399"/>
                </a:solidFill>
                <a:latin typeface="Cambria" pitchFamily="18" charset="0"/>
              </a:rPr>
              <a:t>p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roduced by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-cells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of islets of Langerhands (1-2% of cells of the pancreas).</a:t>
            </a:r>
          </a:p>
          <a:p>
            <a:pPr algn="l" rtl="0"/>
            <a:endParaRPr lang="en-US" sz="12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the most important hormone coordinating the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use of fuels 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by tissues.</a:t>
            </a:r>
          </a:p>
          <a:p>
            <a:pPr algn="l" rtl="0"/>
            <a:endParaRPr lang="en-US" sz="1200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of </a:t>
            </a:r>
            <a:r>
              <a:rPr lang="en-US" sz="20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anabolic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metabolic effects favoring synthesis of glycogen, </a:t>
            </a:r>
            <a:r>
              <a:rPr lang="en-US" sz="2000" dirty="0" err="1" smtClean="0">
                <a:solidFill>
                  <a:srgbClr val="333399"/>
                </a:solidFill>
                <a:latin typeface="Cambria" pitchFamily="18" charset="0"/>
              </a:rPr>
              <a:t>triacylglycerol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 (storing of energy) &amp; proteins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Structure of insulin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 rtl="0"/>
            <a:endParaRPr lang="en-US" sz="1200" dirty="0" smtClean="0"/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Insulin is protein composed of 51 amino acids,</a:t>
            </a:r>
          </a:p>
          <a:p>
            <a:pPr algn="l" rtl="0"/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which are arranged in 2 polypeptide chains A &amp; B linked together by 2 disulfide bridges (in addition to </a:t>
            </a:r>
            <a:r>
              <a:rPr lang="en-US" sz="2000" dirty="0" err="1" smtClean="0">
                <a:solidFill>
                  <a:srgbClr val="333399"/>
                </a:solidFill>
                <a:latin typeface="Cambria" pitchFamily="18" charset="0"/>
              </a:rPr>
              <a:t>intrmolecular</a:t>
            </a:r>
            <a:r>
              <a:rPr lang="en-US" sz="2000" dirty="0" smtClean="0">
                <a:solidFill>
                  <a:srgbClr val="333399"/>
                </a:solidFill>
                <a:latin typeface="Cambria" pitchFamily="18" charset="0"/>
              </a:rPr>
              <a:t> disulfide bridges between amino acids of the A chain)</a:t>
            </a:r>
          </a:p>
        </p:txBody>
      </p:sp>
      <p:pic>
        <p:nvPicPr>
          <p:cNvPr id="2050" name="Picture 2" descr="C:\Users\ALWALY\Documents\lippincot photos\c23\23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714752"/>
            <a:ext cx="1601454" cy="2071702"/>
          </a:xfrm>
          <a:prstGeom prst="rect">
            <a:avLst/>
          </a:prstGeom>
          <a:noFill/>
        </p:spPr>
      </p:pic>
      <p:pic>
        <p:nvPicPr>
          <p:cNvPr id="2051" name="Picture 3" descr="C:\Users\ALWALY\Documents\lippincot photos\c23\23_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286124"/>
            <a:ext cx="4286280" cy="3307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/>
            <a:endParaRPr lang="en-US" dirty="0" smtClean="0"/>
          </a:p>
          <a:p>
            <a:pPr algn="ctr" rtl="0">
              <a:buNone/>
            </a:pPr>
            <a:r>
              <a:rPr lang="en-US" sz="1900" b="1" dirty="0" smtClean="0">
                <a:latin typeface="Cambria" pitchFamily="18" charset="0"/>
              </a:rPr>
              <a:t>                                  </a:t>
            </a:r>
            <a:r>
              <a:rPr lang="en-US" sz="1900" b="1" dirty="0" err="1" smtClean="0">
                <a:solidFill>
                  <a:srgbClr val="333399"/>
                </a:solidFill>
                <a:latin typeface="Cambria" pitchFamily="18" charset="0"/>
              </a:rPr>
              <a:t>Preproinsulin</a:t>
            </a: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(inactive precursor) </a:t>
            </a:r>
          </a:p>
          <a:p>
            <a:pPr algn="ctr" rtl="0">
              <a:buNone/>
            </a:pP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                   </a:t>
            </a:r>
          </a:p>
          <a:p>
            <a:pPr algn="ctr" rtl="0">
              <a:buNone/>
            </a:pP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            </a:t>
            </a:r>
            <a:r>
              <a:rPr lang="en-US" sz="1900" dirty="0" smtClean="0">
                <a:solidFill>
                  <a:srgbClr val="333399"/>
                </a:solidFill>
                <a:latin typeface="Cambria" pitchFamily="18" charset="0"/>
              </a:rPr>
              <a:t>in ER</a:t>
            </a:r>
            <a:endParaRPr lang="en-US" sz="1900" dirty="0">
              <a:solidFill>
                <a:srgbClr val="333399"/>
              </a:solidFill>
              <a:latin typeface="Cambria" pitchFamily="18" charset="0"/>
            </a:endParaRPr>
          </a:p>
          <a:p>
            <a:pPr algn="ctr" rtl="0"/>
            <a:endParaRPr lang="en-US" sz="1900" b="1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</a:t>
            </a:r>
            <a:r>
              <a:rPr lang="en-US" sz="1900" b="1" dirty="0" err="1" smtClean="0">
                <a:solidFill>
                  <a:srgbClr val="333399"/>
                </a:solidFill>
                <a:latin typeface="Cambria" pitchFamily="18" charset="0"/>
              </a:rPr>
              <a:t>Proinsulin</a:t>
            </a: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(inactive precursor) </a:t>
            </a:r>
            <a:endParaRPr lang="en-US" sz="1600" b="1" dirty="0" smtClean="0">
              <a:solidFill>
                <a:srgbClr val="333399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1900" b="1" dirty="0">
              <a:solidFill>
                <a:srgbClr val="333399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                                                                   </a:t>
            </a:r>
            <a:r>
              <a:rPr lang="en-US" sz="1900" dirty="0" smtClean="0">
                <a:solidFill>
                  <a:srgbClr val="333399"/>
                </a:solidFill>
                <a:latin typeface="Cambria" pitchFamily="18" charset="0"/>
              </a:rPr>
              <a:t>Golgi apparatus</a:t>
            </a:r>
          </a:p>
          <a:p>
            <a:pPr algn="ctr" rtl="0">
              <a:buNone/>
            </a:pPr>
            <a:endParaRPr lang="en-US" sz="1900" b="1" dirty="0">
              <a:solidFill>
                <a:srgbClr val="333399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1900" b="1" dirty="0" smtClean="0">
                <a:solidFill>
                  <a:srgbClr val="333399"/>
                </a:solidFill>
                <a:latin typeface="Cambria" pitchFamily="18" charset="0"/>
              </a:rPr>
              <a:t>   Insulin            +     C-peptide</a:t>
            </a:r>
          </a:p>
          <a:p>
            <a:pPr algn="ctr" rtl="0">
              <a:buNone/>
            </a:pP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Insulin &amp; C-peptide are stored in </a:t>
            </a:r>
            <a:r>
              <a:rPr lang="en-US" sz="1600" dirty="0" err="1" smtClean="0">
                <a:solidFill>
                  <a:srgbClr val="333399"/>
                </a:solidFill>
                <a:latin typeface="Cambria" pitchFamily="18" charset="0"/>
              </a:rPr>
              <a:t>cytosol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 as  granules</a:t>
            </a:r>
          </a:p>
          <a:p>
            <a:pPr algn="ctr" rtl="0">
              <a:buNone/>
            </a:pP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To be released by certain stimulus by </a:t>
            </a:r>
            <a:r>
              <a:rPr lang="en-US" sz="1600" dirty="0" err="1" smtClean="0">
                <a:solidFill>
                  <a:srgbClr val="333399"/>
                </a:solidFill>
                <a:latin typeface="Cambria" pitchFamily="18" charset="0"/>
              </a:rPr>
              <a:t>exocytosis</a:t>
            </a: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 to blood</a:t>
            </a:r>
          </a:p>
          <a:p>
            <a:pPr algn="ctr" rtl="0">
              <a:buNone/>
            </a:pPr>
            <a:endParaRPr lang="en-US" sz="1600" dirty="0">
              <a:solidFill>
                <a:srgbClr val="333399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C-peptide has a longer half-life in the plasma  more than insulin.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333399"/>
                </a:solidFill>
                <a:latin typeface="Cambria" pitchFamily="18" charset="0"/>
              </a:rPr>
              <a:t>&amp;  hence  is a good indicator of insulin production &amp; secretion in early cases of DM</a:t>
            </a:r>
            <a:endParaRPr lang="ar-EG" sz="1600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Synthesis &amp; secretion of insulin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214810" y="3000372"/>
            <a:ext cx="85725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287042" y="4142586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C:\Users\ALWALY\Documents\lippincot photos\c23\23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14554"/>
            <a:ext cx="3000396" cy="23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1328</Words>
  <Application>Microsoft Office PowerPoint</Application>
  <PresentationFormat>On-screen Show (4:3)</PresentationFormat>
  <Paragraphs>251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Metabolic effects of  insulin &amp; glucagon</vt:lpstr>
      <vt:lpstr>Introduction</vt:lpstr>
      <vt:lpstr>Organ map during the absorptive state showing intertissue relationship</vt:lpstr>
      <vt:lpstr>Organ map during the fasting state showing intertissue relationship</vt:lpstr>
      <vt:lpstr>PowerPoint Presentation</vt:lpstr>
      <vt:lpstr>Introduction (cont.)</vt:lpstr>
      <vt:lpstr>Insulin</vt:lpstr>
      <vt:lpstr>Structure of insulin</vt:lpstr>
      <vt:lpstr>Synthesis &amp; secretion of insulin</vt:lpstr>
      <vt:lpstr>Synthesis &amp; secretion of insulin</vt:lpstr>
      <vt:lpstr>Regulation of secretion of insulin</vt:lpstr>
      <vt:lpstr>Regulation of secretion of insulin (cont.)</vt:lpstr>
      <vt:lpstr>Regulation of secretion of insulin (cont.)</vt:lpstr>
      <vt:lpstr>Metabolic effects of insulin</vt:lpstr>
      <vt:lpstr>PowerPoint Presentation</vt:lpstr>
      <vt:lpstr>Mechanism of action of insulin</vt:lpstr>
      <vt:lpstr>Mechanism of action of insulin (Membrane effects of insulin)</vt:lpstr>
      <vt:lpstr>Time course of action of insulin</vt:lpstr>
      <vt:lpstr>Down regulation of action of insulin (Receptor Regulation)</vt:lpstr>
      <vt:lpstr>Glucagon</vt:lpstr>
      <vt:lpstr>Stimulation of glucagon actions</vt:lpstr>
      <vt:lpstr>Inhibition of glucagon actions</vt:lpstr>
      <vt:lpstr>Stimulation &amp; Inhibition of  glucagon release</vt:lpstr>
      <vt:lpstr>Metabolic effects of glucagon</vt:lpstr>
      <vt:lpstr>Mechanism of action of glucagon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Metabolic effects of  insulin &amp; glucagon</dc:title>
  <dc:creator>ALWALY</dc:creator>
  <cp:lastModifiedBy>Sherif Saleh</cp:lastModifiedBy>
  <cp:revision>106</cp:revision>
  <dcterms:created xsi:type="dcterms:W3CDTF">2012-09-03T10:12:36Z</dcterms:created>
  <dcterms:modified xsi:type="dcterms:W3CDTF">2012-10-15T05:34:29Z</dcterms:modified>
</cp:coreProperties>
</file>